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1"/>
    <p:sldMasterId id="2147483771" r:id="rId2"/>
    <p:sldMasterId id="2147483772" r:id="rId3"/>
    <p:sldMasterId id="2147483773" r:id="rId4"/>
  </p:sldMasterIdLst>
  <p:notesMasterIdLst>
    <p:notesMasterId r:id="rId33"/>
  </p:notesMasterIdLst>
  <p:sldIdLst>
    <p:sldId id="256" r:id="rId5"/>
    <p:sldId id="257" r:id="rId6"/>
    <p:sldId id="258" r:id="rId7"/>
    <p:sldId id="285" r:id="rId8"/>
    <p:sldId id="261" r:id="rId9"/>
    <p:sldId id="279" r:id="rId10"/>
    <p:sldId id="262" r:id="rId11"/>
    <p:sldId id="263" r:id="rId12"/>
    <p:sldId id="267" r:id="rId13"/>
    <p:sldId id="264" r:id="rId14"/>
    <p:sldId id="265" r:id="rId15"/>
    <p:sldId id="266" r:id="rId16"/>
    <p:sldId id="268" r:id="rId17"/>
    <p:sldId id="278" r:id="rId18"/>
    <p:sldId id="280" r:id="rId19"/>
    <p:sldId id="269" r:id="rId20"/>
    <p:sldId id="270" r:id="rId21"/>
    <p:sldId id="286" r:id="rId22"/>
    <p:sldId id="271" r:id="rId23"/>
    <p:sldId id="283" r:id="rId24"/>
    <p:sldId id="281" r:id="rId25"/>
    <p:sldId id="275" r:id="rId26"/>
    <p:sldId id="272" r:id="rId27"/>
    <p:sldId id="273" r:id="rId28"/>
    <p:sldId id="274" r:id="rId29"/>
    <p:sldId id="282" r:id="rId30"/>
    <p:sldId id="284" r:id="rId31"/>
    <p:sldId id="276" r:id="rId32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bg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/>
    <p:restoredTop sz="86467" autoAdjust="0"/>
  </p:normalViewPr>
  <p:slideViewPr>
    <p:cSldViewPr>
      <p:cViewPr>
        <p:scale>
          <a:sx n="75" d="100"/>
          <a:sy n="75" d="100"/>
        </p:scale>
        <p:origin x="264" y="204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13" cy="3601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75" y="685800"/>
            <a:ext cx="6095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5603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60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195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997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5632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2020-01-03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60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195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997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5632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2020-01-03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60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195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997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5632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2020-01-03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60" y="274635"/>
            <a:ext cx="1097208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60" y="1600187"/>
            <a:ext cx="1097208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60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328" y="6356300"/>
            <a:ext cx="386054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029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349188" name="직사각형 349187"/>
          <p:cNvSpPr/>
          <p:nvPr/>
        </p:nvSpPr>
        <p:spPr>
          <a:xfrm>
            <a:off x="0" y="0"/>
            <a:ext cx="12191204" cy="179454"/>
          </a:xfrm>
          <a:prstGeom prst="rect">
            <a:avLst/>
          </a:prstGeom>
          <a:solidFill>
            <a:srgbClr val="002060"/>
          </a:solidFill>
          <a:ln w="12674" cap="flat" cmpd="sng" algn="ctr">
            <a:solidFill>
              <a:srgbClr val="002060"/>
            </a:solidFill>
            <a:prstDash val="solid"/>
            <a:round/>
          </a:ln>
        </p:spPr>
      </p:sp>
      <p:sp>
        <p:nvSpPr>
          <p:cNvPr id="349189" name="직사각형 349188"/>
          <p:cNvSpPr/>
          <p:nvPr/>
        </p:nvSpPr>
        <p:spPr>
          <a:xfrm>
            <a:off x="0" y="6708643"/>
            <a:ext cx="12191204" cy="179454"/>
          </a:xfrm>
          <a:prstGeom prst="rect">
            <a:avLst/>
          </a:prstGeom>
          <a:solidFill>
            <a:srgbClr val="002060"/>
          </a:solidFill>
          <a:ln w="12674" cap="flat" cmpd="sng" algn="ctr">
            <a:solidFill>
              <a:srgbClr val="002060"/>
            </a:solidFill>
            <a:prstDash val="solid"/>
            <a:round/>
          </a:ln>
        </p:spPr>
      </p:sp>
      <p:cxnSp>
        <p:nvCxnSpPr>
          <p:cNvPr id="349190" name="직선 연결선 349189"/>
          <p:cNvCxnSpPr/>
          <p:nvPr/>
        </p:nvCxnSpPr>
        <p:spPr>
          <a:xfrm>
            <a:off x="1167344" y="663879"/>
            <a:ext cx="1750207" cy="0"/>
          </a:xfrm>
          <a:prstGeom prst="line">
            <a:avLst/>
          </a:prstGeom>
          <a:ln w="6309" cap="flat" cmpd="sng" algn="ctr">
            <a:solidFill>
              <a:srgbClr val="002060"/>
            </a:solidFill>
            <a:prstDash val="solid"/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60" y="274635"/>
            <a:ext cx="1097208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60" y="1600187"/>
            <a:ext cx="1097208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60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328" y="6356300"/>
            <a:ext cx="386054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029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60" y="274635"/>
            <a:ext cx="1097208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60" y="1600187"/>
            <a:ext cx="1097208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60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328" y="6356300"/>
            <a:ext cx="386054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029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60" y="274635"/>
            <a:ext cx="1097208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60" y="1600187"/>
            <a:ext cx="1097208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60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328" y="6356300"/>
            <a:ext cx="386054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029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26" name="직사각형 1025"/>
          <p:cNvSpPr/>
          <p:nvPr/>
        </p:nvSpPr>
        <p:spPr>
          <a:xfrm>
            <a:off x="0" y="0"/>
            <a:ext cx="2971544" cy="4558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027" name="TextBox 1026"/>
          <p:cNvSpPr txBox="1"/>
          <p:nvPr/>
        </p:nvSpPr>
        <p:spPr>
          <a:xfrm>
            <a:off x="3883219" y="0"/>
            <a:ext cx="2973107" cy="4558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2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2020-01-03</a:t>
            </a:r>
            <a:endParaRPr lang="ko-KR" altLang="ko-KR" sz="12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028" name="직사각형 1027"/>
          <p:cNvSpPr/>
          <p:nvPr/>
        </p:nvSpPr>
        <p:spPr>
          <a:xfrm>
            <a:off x="379567" y="684538"/>
            <a:ext cx="6097193" cy="3428945"/>
          </a:xfrm>
          <a:prstGeom prst="rect">
            <a:avLst/>
          </a:prstGeom>
          <a:noFill/>
          <a:ln w="12674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1030" name="직사각형 1029"/>
          <p:cNvSpPr/>
          <p:nvPr/>
        </p:nvSpPr>
        <p:spPr>
          <a:xfrm>
            <a:off x="0" y="8684369"/>
            <a:ext cx="2971544" cy="4574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031" name="TextBox 1030"/>
          <p:cNvSpPr txBox="1"/>
          <p:nvPr/>
        </p:nvSpPr>
        <p:spPr>
          <a:xfrm>
            <a:off x="3883219" y="8684369"/>
            <a:ext cx="2973107" cy="4574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2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‹#›</a:t>
            </a:r>
            <a:endParaRPr lang="ko-KR" altLang="ko-KR" sz="12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260" name="그림 35225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248625" y="1084764"/>
            <a:ext cx="4879038" cy="292709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2261" name="직사각형 352260"/>
          <p:cNvSpPr/>
          <p:nvPr/>
        </p:nvSpPr>
        <p:spPr>
          <a:xfrm>
            <a:off x="7253426" y="1014858"/>
            <a:ext cx="4937777" cy="3111355"/>
          </a:xfrm>
          <a:prstGeom prst="rect">
            <a:avLst/>
          </a:prstGeom>
          <a:solidFill>
            <a:srgbClr val="FFFFFF">
              <a:alpha val="61000"/>
            </a:srgbClr>
          </a:solidFill>
          <a:ln w="25404" cap="flat" cmpd="sng" algn="ctr">
            <a:solidFill>
              <a:srgbClr val="FFFFFF"/>
            </a:solidFill>
            <a:prstDash val="solid"/>
            <a:round/>
          </a:ln>
        </p:spPr>
      </p:sp>
      <p:sp>
        <p:nvSpPr>
          <p:cNvPr id="352262" name="직사각형 352261"/>
          <p:cNvSpPr/>
          <p:nvPr/>
        </p:nvSpPr>
        <p:spPr>
          <a:xfrm flipH="1">
            <a:off x="0" y="2264783"/>
            <a:ext cx="7537683" cy="46063"/>
          </a:xfrm>
          <a:prstGeom prst="rect">
            <a:avLst/>
          </a:prstGeom>
          <a:solidFill>
            <a:srgbClr val="002060"/>
          </a:solidFill>
          <a:ln w="12674" cap="flat" cmpd="sng" algn="ctr">
            <a:solidFill>
              <a:srgbClr val="31538F"/>
            </a:solidFill>
            <a:prstDash val="solid"/>
            <a:round/>
          </a:ln>
        </p:spPr>
      </p:sp>
      <p:sp>
        <p:nvSpPr>
          <p:cNvPr id="352263" name="직사각형 352262"/>
          <p:cNvSpPr/>
          <p:nvPr/>
        </p:nvSpPr>
        <p:spPr>
          <a:xfrm>
            <a:off x="4113483" y="4053126"/>
            <a:ext cx="8077720" cy="46063"/>
          </a:xfrm>
          <a:prstGeom prst="rect">
            <a:avLst/>
          </a:prstGeom>
          <a:solidFill>
            <a:srgbClr val="002060"/>
          </a:solidFill>
          <a:ln w="12674" cap="flat" cmpd="sng" algn="ctr">
            <a:solidFill>
              <a:srgbClr val="31538F"/>
            </a:solidFill>
            <a:prstDash val="solid"/>
            <a:round/>
          </a:ln>
        </p:spPr>
      </p:sp>
      <p:sp>
        <p:nvSpPr>
          <p:cNvPr id="352264" name="TextBox 352263"/>
          <p:cNvSpPr txBox="1"/>
          <p:nvPr/>
        </p:nvSpPr>
        <p:spPr>
          <a:xfrm>
            <a:off x="-384313" y="2531619"/>
            <a:ext cx="10377400" cy="15527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2E75B6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이미지 인식를 통한 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2E75B6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                              사람 표정 감성 분류기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2E75B6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                                                      </a:t>
            </a:r>
            <a:r>
              <a:rPr lang="ko-KR" sz="2000" b="1" i="0">
                <a:solidFill>
                  <a:srgbClr val="2E75B6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:AI vs Human</a:t>
            </a:r>
            <a:endParaRPr lang="ko-KR" altLang="ko-KR" sz="2000" b="1" i="0">
              <a:solidFill>
                <a:srgbClr val="2E75B6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52265" name="직사각형 352264"/>
          <p:cNvSpPr/>
          <p:nvPr/>
        </p:nvSpPr>
        <p:spPr>
          <a:xfrm>
            <a:off x="857627" y="390678"/>
            <a:ext cx="2479246" cy="41457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</p:sp>
      <p:sp>
        <p:nvSpPr>
          <p:cNvPr id="352266" name="TextBox 352265"/>
          <p:cNvSpPr txBox="1"/>
          <p:nvPr/>
        </p:nvSpPr>
        <p:spPr>
          <a:xfrm>
            <a:off x="6788040" y="4177024"/>
            <a:ext cx="5403164" cy="3644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신광현, 문석호, 김은아, 한상국, 한겨레, 장재원</a:t>
            </a:r>
            <a:endParaRPr lang="ko-KR" altLang="ko-KR" sz="18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52267" name="직사각형 352266"/>
          <p:cNvSpPr/>
          <p:nvPr/>
        </p:nvSpPr>
        <p:spPr>
          <a:xfrm>
            <a:off x="-2309228" y="2174274"/>
            <a:ext cx="5746158" cy="307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0160" t="20050" r="41430" b="4600"/>
          <a:stretch>
            <a:fillRect/>
          </a:stretch>
        </p:blipFill>
        <p:spPr>
          <a:xfrm>
            <a:off x="5200196" y="226529"/>
            <a:ext cx="5675086" cy="6261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200" y="1472942"/>
            <a:ext cx="5476875" cy="1066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22638" y="395416"/>
            <a:ext cx="4893276" cy="574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/>
              <a:t>SVM</a:t>
            </a:r>
            <a:endParaRPr lang="ko-KR" altLang="en-US" sz="3200" b="1"/>
          </a:p>
        </p:txBody>
      </p:sp>
      <p:sp>
        <p:nvSpPr>
          <p:cNvPr id="7" name="TextBox 6"/>
          <p:cNvSpPr txBox="1"/>
          <p:nvPr/>
        </p:nvSpPr>
        <p:spPr>
          <a:xfrm>
            <a:off x="9467850" y="6144313"/>
            <a:ext cx="2838450" cy="3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= </a:t>
            </a:r>
            <a:r>
              <a:rPr lang="ko-KR" altLang="en-US" b="1"/>
              <a:t>열 데이터가 많기 때문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83653" y="5667375"/>
            <a:ext cx="2345872" cy="418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83653" y="3524250"/>
            <a:ext cx="2345872" cy="418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G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712982" y="5697701"/>
            <a:ext cx="1754868" cy="358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</a:rPr>
              <a:t>OVERFITTING!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3074" name="Picture 2" descr="https://t1.daumcdn.net/cfile/tistory/992BEC425B51948D2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44261" y="3297475"/>
            <a:ext cx="3544859" cy="240022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141968" y="5775049"/>
            <a:ext cx="3088674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00" b="1"/>
              <a:t>SVM </a:t>
            </a:r>
            <a:r>
              <a:rPr lang="ko-KR" altLang="en-US" sz="1000" b="1"/>
              <a:t>예시 그래프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695" y="1472942"/>
            <a:ext cx="371566" cy="54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 i="1">
                <a:solidFill>
                  <a:srgbClr val="FF0000"/>
                </a:solidFill>
              </a:rPr>
              <a:t>1</a:t>
            </a:r>
            <a:endParaRPr lang="ko-KR" altLang="en-US" sz="3000" b="1" i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84979" y="211435"/>
            <a:ext cx="371566" cy="53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 i="1">
                <a:solidFill>
                  <a:srgbClr val="FF0000"/>
                </a:solidFill>
              </a:rPr>
              <a:t>2</a:t>
            </a:r>
            <a:endParaRPr lang="ko-KR" altLang="en-US" sz="3000" b="1" i="1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83653" y="4079068"/>
            <a:ext cx="3152398" cy="286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2638" y="395416"/>
            <a:ext cx="4893276" cy="574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/>
              <a:t>SVM with PCA</a:t>
            </a:r>
            <a:endParaRPr lang="ko-KR" altLang="en-US" sz="32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4130" t="18360" r="44440" b="12080"/>
          <a:stretch>
            <a:fillRect/>
          </a:stretch>
        </p:blipFill>
        <p:spPr>
          <a:xfrm>
            <a:off x="4804257" y="687803"/>
            <a:ext cx="4660471" cy="58020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760" t="38250" r="62460" b="21250"/>
          <a:stretch>
            <a:fillRect/>
          </a:stretch>
        </p:blipFill>
        <p:spPr>
          <a:xfrm>
            <a:off x="7879852" y="1506028"/>
            <a:ext cx="4165601" cy="416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740071" y="5099050"/>
            <a:ext cx="2196647" cy="572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G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72958" y="4654550"/>
            <a:ext cx="2430890" cy="1017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G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2586" y="4793757"/>
            <a:ext cx="308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PCA </a:t>
            </a:r>
            <a:r>
              <a:rPr lang="ko-KR" altLang="en-US" b="1"/>
              <a:t>로 데이터 수를 줄인다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4" name="AutoShape 2" descr="KMEANS에 대한 이미지 검색결과"/>
          <p:cNvSpPr>
            <a:spLocks noChangeAspect="1" noChangeArrowheads="1"/>
          </p:cNvSpPr>
          <p:nvPr/>
        </p:nvSpPr>
        <p:spPr>
          <a:xfrm>
            <a:off x="1374775" y="4253365"/>
            <a:ext cx="2422162" cy="270196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normAutofit fontScale="77500" lnSpcReduction="2000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1276" y="4221152"/>
            <a:ext cx="3088674" cy="23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00" b="1"/>
              <a:t>PCA </a:t>
            </a:r>
            <a:r>
              <a:rPr lang="ko-KR" altLang="en-US" sz="1000" b="1"/>
              <a:t>예시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3640" y="1484439"/>
            <a:ext cx="2605251" cy="25423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1377" y="1710976"/>
            <a:ext cx="2605251" cy="254238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2638" y="395416"/>
            <a:ext cx="4893276" cy="574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/>
              <a:t>SVM with PCA</a:t>
            </a:r>
            <a:endParaRPr lang="ko-KR" altLang="en-US" sz="32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560" t="28100" r="39050" b="6020"/>
          <a:stretch>
            <a:fillRect/>
          </a:stretch>
        </p:blipFill>
        <p:spPr>
          <a:xfrm>
            <a:off x="4853201" y="351261"/>
            <a:ext cx="6805399" cy="62438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746539" y="3990975"/>
            <a:ext cx="3194136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46538" y="5886994"/>
            <a:ext cx="3517895" cy="670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908417" y="4609359"/>
            <a:ext cx="3527634" cy="51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52" name="그림 36045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0453" name="TextBox 360452"/>
          <p:cNvSpPr txBox="1"/>
          <p:nvPr/>
        </p:nvSpPr>
        <p:spPr>
          <a:xfrm>
            <a:off x="568567" y="127079"/>
            <a:ext cx="2063385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DENSE</a:t>
            </a:r>
            <a:endParaRPr lang="ko-KR" altLang="ko-KR" sz="2400" b="0" i="0" dirty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0454" name="그림 36045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00395" y="925913"/>
            <a:ext cx="7740978" cy="5004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0455" name="직사각형 360454"/>
          <p:cNvSpPr/>
          <p:nvPr/>
        </p:nvSpPr>
        <p:spPr>
          <a:xfrm>
            <a:off x="724237" y="1253107"/>
            <a:ext cx="1864557" cy="20329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56" name="직사각형 360455"/>
          <p:cNvSpPr/>
          <p:nvPr/>
        </p:nvSpPr>
        <p:spPr>
          <a:xfrm>
            <a:off x="1815310" y="1562824"/>
            <a:ext cx="3360714" cy="217589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57" name="직사각형 360456"/>
          <p:cNvSpPr/>
          <p:nvPr/>
        </p:nvSpPr>
        <p:spPr>
          <a:xfrm>
            <a:off x="1392862" y="2071035"/>
            <a:ext cx="1591412" cy="19056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58" name="직사각형 360457"/>
          <p:cNvSpPr/>
          <p:nvPr/>
        </p:nvSpPr>
        <p:spPr>
          <a:xfrm>
            <a:off x="1842335" y="4759886"/>
            <a:ext cx="2298172" cy="204914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59" name="직사각형 360458"/>
          <p:cNvSpPr/>
          <p:nvPr/>
        </p:nvSpPr>
        <p:spPr>
          <a:xfrm>
            <a:off x="1631110" y="5067985"/>
            <a:ext cx="1835969" cy="20329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60" name="직사각형 360459"/>
          <p:cNvSpPr/>
          <p:nvPr/>
        </p:nvSpPr>
        <p:spPr>
          <a:xfrm>
            <a:off x="3328889" y="5688983"/>
            <a:ext cx="3279698" cy="219208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61" name="TextBox 360460"/>
          <p:cNvSpPr txBox="1"/>
          <p:nvPr/>
        </p:nvSpPr>
        <p:spPr>
          <a:xfrm>
            <a:off x="8450922" y="1018041"/>
            <a:ext cx="1565568" cy="29698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모델 : Sequential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2" name="TextBox 360461"/>
          <p:cNvSpPr txBox="1"/>
          <p:nvPr/>
        </p:nvSpPr>
        <p:spPr>
          <a:xfrm>
            <a:off x="8460470" y="1270583"/>
            <a:ext cx="1619944" cy="30017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Activation = 'relu'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3" name="TextBox 360462"/>
          <p:cNvSpPr txBox="1"/>
          <p:nvPr/>
        </p:nvSpPr>
        <p:spPr>
          <a:xfrm>
            <a:off x="8469962" y="1843898"/>
            <a:ext cx="2345800" cy="2986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매 훈련마다 Dropout = 0.3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4" name="TextBox 360463"/>
          <p:cNvSpPr txBox="1"/>
          <p:nvPr/>
        </p:nvSpPr>
        <p:spPr>
          <a:xfrm>
            <a:off x="8527137" y="4636044"/>
            <a:ext cx="2344237" cy="2985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Optimizer = Adam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8" name="TextBox 360467"/>
          <p:cNvSpPr txBox="1"/>
          <p:nvPr/>
        </p:nvSpPr>
        <p:spPr>
          <a:xfrm>
            <a:off x="8520828" y="5349114"/>
            <a:ext cx="3052561" cy="5163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batch size =100, Epochs = 100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Validation_split = 0.2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9" name="TextBox 360468"/>
          <p:cNvSpPr txBox="1"/>
          <p:nvPr/>
        </p:nvSpPr>
        <p:spPr>
          <a:xfrm>
            <a:off x="8469962" y="1532617"/>
            <a:ext cx="2685724" cy="2942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Hidden layer = 3개</a:t>
            </a:r>
            <a:endParaRPr lang="ko-KR" altLang="ko-KR" sz="1400" b="0" i="0" dirty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3" name="TextBox 360452"/>
          <p:cNvSpPr txBox="1"/>
          <p:nvPr/>
        </p:nvSpPr>
        <p:spPr>
          <a:xfrm>
            <a:off x="568567" y="127079"/>
            <a:ext cx="2133918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94393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40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</a:t>
            </a:r>
            <a:r>
              <a:rPr lang="en-US" altLang="ko-KR" sz="2400" dirty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DENSE</a:t>
            </a:r>
            <a:endParaRPr lang="ko-KR" altLang="ko-KR" sz="2400" dirty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713" y="1633641"/>
            <a:ext cx="3143250" cy="3848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7" y="1772911"/>
            <a:ext cx="6248613" cy="360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99063" y="5481476"/>
            <a:ext cx="18006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정확도 </a:t>
            </a:r>
            <a:r>
              <a:rPr lang="en-US" altLang="ko-KR" dirty="0" smtClean="0"/>
              <a:t>: 38%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133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54" y="831071"/>
            <a:ext cx="6631111" cy="5917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204" y="295869"/>
            <a:ext cx="4390946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</a:t>
            </a:r>
            <a:r>
              <a:rPr 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CNN</a:t>
            </a:r>
            <a:r>
              <a:rPr lang="en-US" altLang="ko-KR" sz="240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 Data Pre-Process</a:t>
            </a:r>
            <a:endParaRPr lang="ko-KR" altLang="ko-KR" sz="2400" b="0" i="0" dirty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024423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476" name="그림 3614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1477" name="TextBox 361476"/>
          <p:cNvSpPr txBox="1"/>
          <p:nvPr/>
        </p:nvSpPr>
        <p:spPr>
          <a:xfrm>
            <a:off x="568568" y="127079"/>
            <a:ext cx="1696298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</a:t>
            </a:r>
            <a:r>
              <a:rPr 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CNN</a:t>
            </a:r>
            <a:endParaRPr lang="ko-KR" altLang="ko-KR" sz="2400" b="0" i="0" dirty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1478" name="그림 36147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97212" y="692467"/>
            <a:ext cx="7585366" cy="482342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1479" name="그림 36147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432315" y="3170093"/>
            <a:ext cx="5312598" cy="356395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1480" name="직사각형 361479"/>
          <p:cNvSpPr/>
          <p:nvPr/>
        </p:nvSpPr>
        <p:spPr>
          <a:xfrm>
            <a:off x="2039265" y="1032335"/>
            <a:ext cx="4272334" cy="366892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1481" name="직사각형 361480"/>
          <p:cNvSpPr/>
          <p:nvPr/>
        </p:nvSpPr>
        <p:spPr>
          <a:xfrm>
            <a:off x="662316" y="1435743"/>
            <a:ext cx="4966365" cy="36845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1482" name="직사각형 361481"/>
          <p:cNvSpPr/>
          <p:nvPr/>
        </p:nvSpPr>
        <p:spPr>
          <a:xfrm>
            <a:off x="6487871" y="4691600"/>
            <a:ext cx="2463333" cy="161977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1483" name="TextBox 361482"/>
          <p:cNvSpPr txBox="1"/>
          <p:nvPr/>
        </p:nvSpPr>
        <p:spPr>
          <a:xfrm>
            <a:off x="8517645" y="964048"/>
            <a:ext cx="1355970" cy="30087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모델 : Conv2D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1484" name="TextBox 361483"/>
          <p:cNvSpPr txBox="1"/>
          <p:nvPr/>
        </p:nvSpPr>
        <p:spPr>
          <a:xfrm>
            <a:off x="8538248" y="1259472"/>
            <a:ext cx="1621619" cy="30072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Activation = 'relu'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1485" name="TextBox 361484"/>
          <p:cNvSpPr txBox="1"/>
          <p:nvPr/>
        </p:nvSpPr>
        <p:spPr>
          <a:xfrm>
            <a:off x="8535121" y="1546911"/>
            <a:ext cx="2344181" cy="30017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매 훈련마다 Dropout = 0.3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1486" name="TextBox 361485"/>
          <p:cNvSpPr txBox="1"/>
          <p:nvPr/>
        </p:nvSpPr>
        <p:spPr>
          <a:xfrm>
            <a:off x="3352730" y="6189321"/>
            <a:ext cx="3052561" cy="516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Hidden layer = 5, Epochs = 100</a:t>
            </a:r>
          </a:p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Activation = 'softmax'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500" name="그림 36249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-32020" y="-68483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2501" name="TextBox 362500"/>
          <p:cNvSpPr txBox="1"/>
          <p:nvPr/>
        </p:nvSpPr>
        <p:spPr>
          <a:xfrm>
            <a:off x="568567" y="127079"/>
            <a:ext cx="1696298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CNN</a:t>
            </a:r>
          </a:p>
        </p:txBody>
      </p:sp>
      <p:pic>
        <p:nvPicPr>
          <p:cNvPr id="362502" name="그림 362501"/>
          <p:cNvPicPr>
            <a:picLocks noChangeAspect="1"/>
          </p:cNvPicPr>
          <p:nvPr/>
        </p:nvPicPr>
        <p:blipFill rotWithShape="1">
          <a:blip r:embed="rId3">
            <a:lum/>
          </a:blip>
          <a:srcRect r="4430"/>
          <a:stretch>
            <a:fillRect/>
          </a:stretch>
        </p:blipFill>
        <p:spPr>
          <a:xfrm>
            <a:off x="952937" y="757570"/>
            <a:ext cx="6683238" cy="346233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2503" name="직사각형 362502"/>
          <p:cNvSpPr/>
          <p:nvPr/>
        </p:nvSpPr>
        <p:spPr>
          <a:xfrm>
            <a:off x="1731167" y="1324576"/>
            <a:ext cx="3114482" cy="174708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2504" name="직사각형 362503"/>
          <p:cNvSpPr/>
          <p:nvPr/>
        </p:nvSpPr>
        <p:spPr>
          <a:xfrm>
            <a:off x="917984" y="2984274"/>
            <a:ext cx="1113352" cy="189001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pic>
        <p:nvPicPr>
          <p:cNvPr id="362505" name="그림 36250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659961" y="1770866"/>
            <a:ext cx="4278700" cy="46519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2506" name="그림 362505"/>
          <p:cNvPicPr>
            <a:picLocks noChangeAspect="1"/>
          </p:cNvPicPr>
          <p:nvPr/>
        </p:nvPicPr>
        <p:blipFill rotWithShape="1">
          <a:blip r:embed="rId5">
            <a:lum/>
          </a:blip>
          <a:srcRect t="50260"/>
          <a:stretch>
            <a:fillRect/>
          </a:stretch>
        </p:blipFill>
        <p:spPr>
          <a:xfrm>
            <a:off x="1076835" y="4243747"/>
            <a:ext cx="3301864" cy="22647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2507" name="그림 362506"/>
          <p:cNvPicPr>
            <a:picLocks noChangeAspect="1"/>
          </p:cNvPicPr>
          <p:nvPr/>
        </p:nvPicPr>
        <p:blipFill rotWithShape="1">
          <a:blip r:embed="rId5">
            <a:lum/>
          </a:blip>
          <a:srcRect b="49240"/>
          <a:stretch>
            <a:fillRect/>
          </a:stretch>
        </p:blipFill>
        <p:spPr>
          <a:xfrm>
            <a:off x="4208794" y="4199246"/>
            <a:ext cx="3440056" cy="24093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2508" name="직사각형 362507"/>
          <p:cNvSpPr/>
          <p:nvPr/>
        </p:nvSpPr>
        <p:spPr>
          <a:xfrm>
            <a:off x="11038153" y="1831223"/>
            <a:ext cx="911619" cy="4392994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2509" name="TextBox 362508"/>
          <p:cNvSpPr txBox="1"/>
          <p:nvPr/>
        </p:nvSpPr>
        <p:spPr>
          <a:xfrm>
            <a:off x="7599659" y="1383314"/>
            <a:ext cx="3724369" cy="3388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Epoch의 변화에 따른 Val_acc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5428" y="6454697"/>
            <a:ext cx="126348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정확도 </a:t>
            </a:r>
            <a:r>
              <a:rPr lang="en-US" altLang="ko-KR" sz="1400" b="1" dirty="0" smtClean="0"/>
              <a:t>: 68%</a:t>
            </a:r>
            <a:endParaRPr lang="ko-KR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428" t="11497" b="-748"/>
          <a:stretch/>
        </p:blipFill>
        <p:spPr>
          <a:xfrm>
            <a:off x="909334" y="1642377"/>
            <a:ext cx="5189250" cy="91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1414" y="1148331"/>
            <a:ext cx="33852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KMEANS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02" y="3969195"/>
            <a:ext cx="2657475" cy="514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1414" y="3465013"/>
            <a:ext cx="33852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SVM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731" y="1713814"/>
            <a:ext cx="2881040" cy="13782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3245" y="1164979"/>
            <a:ext cx="33852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Deep Dense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284" y="3937908"/>
            <a:ext cx="4714875" cy="1133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1284" y="3440116"/>
            <a:ext cx="33852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Deep CNN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9334" y="2637364"/>
            <a:ext cx="1576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정확도 </a:t>
            </a:r>
            <a:r>
              <a:rPr lang="en-US" altLang="ko-KR" b="1" dirty="0" smtClean="0"/>
              <a:t>: 12%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5202" y="4629026"/>
            <a:ext cx="154721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정확도 </a:t>
            </a:r>
            <a:r>
              <a:rPr lang="en-US" altLang="ko-KR" b="1" dirty="0" smtClean="0"/>
              <a:t>: 36%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9139" y="276199"/>
            <a:ext cx="2954655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모델 별 정확도 비교</a:t>
            </a:r>
            <a:endParaRPr lang="en-US" altLang="ko-KR" sz="2400" b="0" i="0" dirty="0" smtClean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119550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4" name="그림 36352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3525" name="TextBox 363524"/>
          <p:cNvSpPr txBox="1"/>
          <p:nvPr/>
        </p:nvSpPr>
        <p:spPr>
          <a:xfrm>
            <a:off x="4853578" y="4535932"/>
            <a:ext cx="2686412" cy="64645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4D4D4D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Conclusion</a:t>
            </a:r>
            <a:endParaRPr lang="ko-KR" altLang="ko-KR" sz="3600" b="0" i="0">
              <a:solidFill>
                <a:srgbClr val="4D4D4D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63526" name="TextBox 363525"/>
          <p:cNvSpPr txBox="1"/>
          <p:nvPr/>
        </p:nvSpPr>
        <p:spPr>
          <a:xfrm>
            <a:off x="4705894" y="5180771"/>
            <a:ext cx="3034121" cy="63709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AI vs Human</a:t>
            </a:r>
            <a:endParaRPr lang="ko-KR" altLang="ko-KR" sz="3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4" name="TextBox 353283"/>
          <p:cNvSpPr txBox="1"/>
          <p:nvPr/>
        </p:nvSpPr>
        <p:spPr>
          <a:xfrm>
            <a:off x="6505347" y="2909623"/>
            <a:ext cx="1148943" cy="1155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·SURVEY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·PROPLEM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  <p:pic>
        <p:nvPicPr>
          <p:cNvPr id="353285" name="그림 35328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3286" name="TextBox 353285"/>
          <p:cNvSpPr txBox="1"/>
          <p:nvPr/>
        </p:nvSpPr>
        <p:spPr>
          <a:xfrm>
            <a:off x="1861374" y="3333690"/>
            <a:ext cx="1573341" cy="38868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CONTENTS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87" name="TextBox 353286"/>
          <p:cNvSpPr txBox="1"/>
          <p:nvPr/>
        </p:nvSpPr>
        <p:spPr>
          <a:xfrm>
            <a:off x="4866308" y="1307099"/>
            <a:ext cx="660697" cy="33882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PART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53288" name="TextBox 353287"/>
          <p:cNvSpPr txBox="1"/>
          <p:nvPr/>
        </p:nvSpPr>
        <p:spPr>
          <a:xfrm>
            <a:off x="5287193" y="2539548"/>
            <a:ext cx="652597" cy="33992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PART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53289" name="TextBox 353288"/>
          <p:cNvSpPr txBox="1"/>
          <p:nvPr/>
        </p:nvSpPr>
        <p:spPr>
          <a:xfrm>
            <a:off x="5331638" y="3805385"/>
            <a:ext cx="660697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PART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53290" name="TextBox 353289"/>
          <p:cNvSpPr txBox="1"/>
          <p:nvPr/>
        </p:nvSpPr>
        <p:spPr>
          <a:xfrm>
            <a:off x="4977476" y="5071167"/>
            <a:ext cx="662316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PART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53291" name="TextBox 353290"/>
          <p:cNvSpPr txBox="1"/>
          <p:nvPr/>
        </p:nvSpPr>
        <p:spPr>
          <a:xfrm>
            <a:off x="5557212" y="1261035"/>
            <a:ext cx="334953" cy="40022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1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92" name="TextBox 353291"/>
          <p:cNvSpPr txBox="1"/>
          <p:nvPr/>
        </p:nvSpPr>
        <p:spPr>
          <a:xfrm>
            <a:off x="5957438" y="2514143"/>
            <a:ext cx="334777" cy="38907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2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93" name="TextBox 353292"/>
          <p:cNvSpPr txBox="1"/>
          <p:nvPr/>
        </p:nvSpPr>
        <p:spPr>
          <a:xfrm>
            <a:off x="5993954" y="3768869"/>
            <a:ext cx="328757" cy="3916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3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94" name="TextBox 353293"/>
          <p:cNvSpPr txBox="1"/>
          <p:nvPr/>
        </p:nvSpPr>
        <p:spPr>
          <a:xfrm>
            <a:off x="5636609" y="5025103"/>
            <a:ext cx="331756" cy="4002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4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95" name="TextBox 353294"/>
          <p:cNvSpPr txBox="1"/>
          <p:nvPr/>
        </p:nvSpPr>
        <p:spPr>
          <a:xfrm>
            <a:off x="6095574" y="1254670"/>
            <a:ext cx="2099623" cy="4002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ConCept</a:t>
            </a:r>
            <a:endParaRPr lang="ko-KR" altLang="ko-KR" sz="20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3296" name="TextBox 353295"/>
          <p:cNvSpPr txBox="1"/>
          <p:nvPr/>
        </p:nvSpPr>
        <p:spPr>
          <a:xfrm>
            <a:off x="6505347" y="2479190"/>
            <a:ext cx="2644368" cy="4002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Data preprocessing</a:t>
            </a:r>
            <a:endParaRPr lang="ko-KR" altLang="ko-KR" sz="20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3300" name="TextBox 353299"/>
          <p:cNvSpPr txBox="1"/>
          <p:nvPr/>
        </p:nvSpPr>
        <p:spPr>
          <a:xfrm>
            <a:off x="6505347" y="3768869"/>
            <a:ext cx="1387068" cy="3916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 dirty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Algorithm</a:t>
            </a:r>
            <a:endParaRPr lang="ko-KR" altLang="ko-KR" sz="2000" b="0" i="0" dirty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3301" name="TextBox 353300"/>
          <p:cNvSpPr txBox="1"/>
          <p:nvPr/>
        </p:nvSpPr>
        <p:spPr>
          <a:xfrm>
            <a:off x="6157551" y="5025103"/>
            <a:ext cx="1800493" cy="40011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000" b="0" i="0" dirty="0" smtClean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Data Analysis</a:t>
            </a:r>
            <a:endParaRPr lang="ko-KR" altLang="ko-KR" sz="2000" b="0" i="0" dirty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3302" name="TextBox 353301"/>
          <p:cNvSpPr txBox="1"/>
          <p:nvPr/>
        </p:nvSpPr>
        <p:spPr>
          <a:xfrm>
            <a:off x="6295687" y="1653333"/>
            <a:ext cx="1259472" cy="51646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·제안 배경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>
              <a:solidFill>
                <a:srgbClr val="80808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  <p:sp>
        <p:nvSpPr>
          <p:cNvPr id="353303" name="TextBox 353302"/>
          <p:cNvSpPr txBox="1"/>
          <p:nvPr/>
        </p:nvSpPr>
        <p:spPr>
          <a:xfrm>
            <a:off x="6505347" y="4175405"/>
            <a:ext cx="2450603" cy="115669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·Machine Learning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·Dense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·CNN 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 dirty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 dirty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  <p:sp>
        <p:nvSpPr>
          <p:cNvPr id="353304" name="TextBox 353303"/>
          <p:cNvSpPr txBox="1"/>
          <p:nvPr/>
        </p:nvSpPr>
        <p:spPr>
          <a:xfrm>
            <a:off x="6295687" y="5420583"/>
            <a:ext cx="2263761" cy="73866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 smtClean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</a:t>
            </a:r>
            <a:r>
              <a:rPr lang="ko-KR" altLang="en-US" sz="1400" dirty="0" smtClean="0">
                <a:solidFill>
                  <a:srgbClr val="999999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어째서 정확도가 낮을까</a:t>
            </a:r>
            <a:r>
              <a:rPr lang="en-US" altLang="ko-KR" sz="1400" dirty="0" smtClean="0">
                <a:solidFill>
                  <a:srgbClr val="999999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?</a:t>
            </a:r>
            <a:endParaRPr lang="ko-KR" sz="1400" b="0" i="0" dirty="0">
              <a:solidFill>
                <a:srgbClr val="999999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·질문사항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 dirty="0">
              <a:solidFill>
                <a:srgbClr val="80808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  <p:sp>
        <p:nvSpPr>
          <p:cNvPr id="353305" name="TextBox 353304"/>
          <p:cNvSpPr txBox="1"/>
          <p:nvPr/>
        </p:nvSpPr>
        <p:spPr>
          <a:xfrm>
            <a:off x="6505347" y="2833408"/>
            <a:ext cx="777468" cy="7270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·EDA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·Code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" y="-191713"/>
            <a:ext cx="12190413" cy="685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268" y="127751"/>
            <a:ext cx="2034266" cy="461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4888" y="2852170"/>
            <a:ext cx="9358781" cy="76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400" b="1" dirty="0">
                <a:latin typeface="+mj-ea"/>
                <a:ea typeface="+mj-ea"/>
              </a:rPr>
              <a:t>어째서 정확도가 낮을까</a:t>
            </a:r>
            <a:r>
              <a:rPr lang="en-US" altLang="ko-KR" sz="4400" b="1" dirty="0">
                <a:latin typeface="+mj-ea"/>
                <a:ea typeface="+mj-ea"/>
              </a:rPr>
              <a:t>?</a:t>
            </a:r>
            <a:endParaRPr lang="ko-KR" altLang="en-US" sz="4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50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7"/>
            <a:ext cx="12190413" cy="6857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53906" y="4536646"/>
            <a:ext cx="2481447" cy="6462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latin typeface="+mj-ea"/>
                <a:ea typeface="+mj-ea"/>
              </a:rPr>
              <a:t>Conclusion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10" y="104936"/>
            <a:ext cx="6742039" cy="62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9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2" name="그림 36557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5573" name="TextBox 365572"/>
          <p:cNvSpPr txBox="1"/>
          <p:nvPr/>
        </p:nvSpPr>
        <p:spPr>
          <a:xfrm>
            <a:off x="568568" y="127079"/>
            <a:ext cx="1846972" cy="452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Conclusion</a:t>
            </a:r>
            <a:endParaRPr lang="ko-KR" altLang="ko-KR" sz="2400" b="0" i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5576" name="그림 3655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2882" y="605267"/>
            <a:ext cx="5337202" cy="6236731"/>
          </a:xfrm>
          <a:prstGeom prst="rect">
            <a:avLst/>
          </a:prstGeom>
        </p:spPr>
      </p:pic>
      <p:pic>
        <p:nvPicPr>
          <p:cNvPr id="365577" name="그림 36557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7244" y="3464986"/>
            <a:ext cx="658663" cy="694842"/>
          </a:xfrm>
          <a:prstGeom prst="rect">
            <a:avLst/>
          </a:prstGeom>
        </p:spPr>
      </p:pic>
      <p:pic>
        <p:nvPicPr>
          <p:cNvPr id="365578" name="그림 36557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15647" y="5049558"/>
            <a:ext cx="704708" cy="756273"/>
          </a:xfrm>
          <a:prstGeom prst="rect">
            <a:avLst/>
          </a:prstGeom>
        </p:spPr>
      </p:pic>
      <p:pic>
        <p:nvPicPr>
          <p:cNvPr id="365579" name="그림 36557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51660" y="4235507"/>
            <a:ext cx="694676" cy="778037"/>
          </a:xfrm>
          <a:prstGeom prst="rect">
            <a:avLst/>
          </a:prstGeom>
        </p:spPr>
      </p:pic>
      <p:pic>
        <p:nvPicPr>
          <p:cNvPr id="365580" name="그림 36557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02016" y="2708713"/>
            <a:ext cx="608765" cy="648234"/>
          </a:xfrm>
          <a:prstGeom prst="rect">
            <a:avLst/>
          </a:prstGeom>
        </p:spPr>
      </p:pic>
      <p:pic>
        <p:nvPicPr>
          <p:cNvPr id="365581" name="그림 36558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58085" y="863262"/>
            <a:ext cx="667393" cy="765060"/>
          </a:xfrm>
          <a:prstGeom prst="rect">
            <a:avLst/>
          </a:prstGeom>
        </p:spPr>
      </p:pic>
      <p:pic>
        <p:nvPicPr>
          <p:cNvPr id="365582" name="그림 36558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15647" y="1792895"/>
            <a:ext cx="745843" cy="771765"/>
          </a:xfrm>
          <a:prstGeom prst="rect">
            <a:avLst/>
          </a:prstGeom>
        </p:spPr>
      </p:pic>
      <p:sp>
        <p:nvSpPr>
          <p:cNvPr id="365583" name="오른쪽 화살표 365582"/>
          <p:cNvSpPr/>
          <p:nvPr/>
        </p:nvSpPr>
        <p:spPr>
          <a:xfrm>
            <a:off x="2746393" y="3259011"/>
            <a:ext cx="489171" cy="339924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65584" name="오른쪽 화살표 365583"/>
          <p:cNvSpPr/>
          <p:nvPr/>
        </p:nvSpPr>
        <p:spPr>
          <a:xfrm>
            <a:off x="7031940" y="3255155"/>
            <a:ext cx="489171" cy="339924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65585" name="TextBox 365584"/>
          <p:cNvSpPr txBox="1"/>
          <p:nvPr/>
        </p:nvSpPr>
        <p:spPr>
          <a:xfrm>
            <a:off x="8472460" y="3831117"/>
            <a:ext cx="2448509" cy="64372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Happy~!</a:t>
            </a:r>
          </a:p>
        </p:txBody>
      </p:sp>
      <p:pic>
        <p:nvPicPr>
          <p:cNvPr id="365587" name="그림 36558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60239" y="2151337"/>
            <a:ext cx="2907034" cy="1637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4190" y="5335173"/>
            <a:ext cx="2333841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= happy</a:t>
            </a:r>
          </a:p>
          <a:p>
            <a:r>
              <a:rPr lang="en-US" altLang="ko-KR" sz="1400" b="1" dirty="0"/>
              <a:t>= happy</a:t>
            </a:r>
            <a:endParaRPr lang="ko-KR" altLang="en-US" sz="1400" b="1" dirty="0"/>
          </a:p>
          <a:p>
            <a:r>
              <a:rPr lang="en-US" altLang="ko-KR" sz="1400" b="1" dirty="0"/>
              <a:t>= happy</a:t>
            </a:r>
            <a:endParaRPr lang="ko-KR" altLang="en-US" sz="1400" b="1" dirty="0"/>
          </a:p>
          <a:p>
            <a:r>
              <a:rPr lang="en-US" altLang="ko-KR" sz="1400" b="1" dirty="0"/>
              <a:t>= </a:t>
            </a:r>
            <a:r>
              <a:rPr lang="en-US" altLang="ko-KR" sz="1400" b="1" dirty="0" smtClean="0"/>
              <a:t>happy</a:t>
            </a:r>
          </a:p>
          <a:p>
            <a:r>
              <a:rPr lang="en-US" altLang="ko-KR" sz="1400" b="1" dirty="0"/>
              <a:t>= happy</a:t>
            </a:r>
            <a:endParaRPr lang="ko-KR" altLang="en-US" sz="1400" b="1" dirty="0"/>
          </a:p>
          <a:p>
            <a:r>
              <a:rPr lang="en-US" altLang="ko-KR" sz="1400" b="1" dirty="0"/>
              <a:t>= </a:t>
            </a:r>
            <a:r>
              <a:rPr lang="en-US" altLang="ko-KR" sz="1400" b="1" dirty="0" smtClean="0"/>
              <a:t>happy</a:t>
            </a:r>
            <a:endParaRPr lang="ko-KR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8" name="그림 3645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4549" name="TextBox 364548"/>
          <p:cNvSpPr txBox="1"/>
          <p:nvPr/>
        </p:nvSpPr>
        <p:spPr>
          <a:xfrm>
            <a:off x="568568" y="127079"/>
            <a:ext cx="1846972" cy="452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Conclusion</a:t>
            </a:r>
            <a:endParaRPr lang="ko-KR" altLang="ko-KR" sz="2400" b="0" i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4552" name="그림 4" descr="음식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2520" b="34750"/>
          <a:stretch>
            <a:fillRect/>
          </a:stretch>
        </p:blipFill>
        <p:spPr>
          <a:xfrm>
            <a:off x="965200" y="1990882"/>
            <a:ext cx="2879083" cy="287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4553" name="그림 23"/>
          <p:cNvPicPr>
            <a:picLocks noChangeAspect="1"/>
          </p:cNvPicPr>
          <p:nvPr/>
        </p:nvPicPr>
        <p:blipFill rotWithShape="1">
          <a:blip r:embed="rId4"/>
          <a:srcRect r="8400" b="34640"/>
          <a:stretch>
            <a:fillRect/>
          </a:stretch>
        </p:blipFill>
        <p:spPr>
          <a:xfrm>
            <a:off x="4647976" y="2007137"/>
            <a:ext cx="2880360" cy="284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4554" name="그림 5"/>
          <p:cNvPicPr>
            <a:picLocks noChangeAspect="1"/>
          </p:cNvPicPr>
          <p:nvPr/>
        </p:nvPicPr>
        <p:blipFill rotWithShape="1">
          <a:blip r:embed="rId5"/>
          <a:srcRect l="1050" t="2490" r="15970" b="36660"/>
          <a:stretch>
            <a:fillRect/>
          </a:stretch>
        </p:blipFill>
        <p:spPr>
          <a:xfrm>
            <a:off x="8343941" y="1992100"/>
            <a:ext cx="2880360" cy="287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4555" name="TextBox 1"/>
          <p:cNvSpPr txBox="1"/>
          <p:nvPr/>
        </p:nvSpPr>
        <p:spPr>
          <a:xfrm>
            <a:off x="2179454" y="1085805"/>
            <a:ext cx="8263259" cy="51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>
                <a:latin typeface="+mj-lt"/>
              </a:rPr>
              <a:t>Q. </a:t>
            </a:r>
            <a:r>
              <a:rPr lang="ko-KR" altLang="en-US" sz="2800" b="1">
                <a:latin typeface="+mj-lt"/>
              </a:rPr>
              <a:t>당신이 생각하는 이들의 표정은 무엇인가요</a:t>
            </a:r>
            <a:r>
              <a:rPr lang="en-US" altLang="ko-KR" sz="2800" b="1">
                <a:latin typeface="+mj-lt"/>
              </a:rPr>
              <a:t>??</a:t>
            </a:r>
            <a:endParaRPr lang="ko-KR" altLang="en-US" sz="2800" b="1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8" name="그림 3645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4549" name="TextBox 364548"/>
          <p:cNvSpPr txBox="1"/>
          <p:nvPr/>
        </p:nvSpPr>
        <p:spPr>
          <a:xfrm>
            <a:off x="568568" y="127079"/>
            <a:ext cx="1846972" cy="452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Conclusion</a:t>
            </a:r>
            <a:endParaRPr lang="ko-KR" altLang="ko-KR" sz="2400" b="0" i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4552" name="그림 4" descr="음식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2520" b="34750"/>
          <a:stretch>
            <a:fillRect/>
          </a:stretch>
        </p:blipFill>
        <p:spPr>
          <a:xfrm>
            <a:off x="965200" y="1990882"/>
            <a:ext cx="2879083" cy="287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4553" name="그림 23"/>
          <p:cNvPicPr>
            <a:picLocks noChangeAspect="1"/>
          </p:cNvPicPr>
          <p:nvPr/>
        </p:nvPicPr>
        <p:blipFill rotWithShape="1">
          <a:blip r:embed="rId4"/>
          <a:srcRect r="8400" b="34640"/>
          <a:stretch>
            <a:fillRect/>
          </a:stretch>
        </p:blipFill>
        <p:spPr>
          <a:xfrm>
            <a:off x="4647976" y="2007137"/>
            <a:ext cx="2880360" cy="284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4554" name="그림 5"/>
          <p:cNvPicPr>
            <a:picLocks noChangeAspect="1"/>
          </p:cNvPicPr>
          <p:nvPr/>
        </p:nvPicPr>
        <p:blipFill rotWithShape="1">
          <a:blip r:embed="rId5"/>
          <a:srcRect l="1050" t="2490" r="15970" b="36660"/>
          <a:stretch>
            <a:fillRect/>
          </a:stretch>
        </p:blipFill>
        <p:spPr>
          <a:xfrm>
            <a:off x="8343941" y="1992100"/>
            <a:ext cx="2880360" cy="287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4555" name="TextBox 1"/>
          <p:cNvSpPr txBox="1"/>
          <p:nvPr/>
        </p:nvSpPr>
        <p:spPr>
          <a:xfrm>
            <a:off x="2179454" y="1085805"/>
            <a:ext cx="8263259" cy="51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>
                <a:latin typeface="+mj-lt"/>
              </a:rPr>
              <a:t>Q. </a:t>
            </a:r>
            <a:r>
              <a:rPr lang="ko-KR" altLang="en-US" sz="2800" b="1">
                <a:latin typeface="+mj-lt"/>
              </a:rPr>
              <a:t>당신이 생각하는 이들의 표정은 무엇인가요</a:t>
            </a:r>
            <a:r>
              <a:rPr lang="en-US" altLang="ko-KR" sz="2800" b="1">
                <a:latin typeface="+mj-lt"/>
              </a:rPr>
              <a:t>??</a:t>
            </a:r>
            <a:endParaRPr lang="ko-KR" altLang="en-US" sz="2800" b="1">
              <a:latin typeface="+mj-lt"/>
            </a:endParaRPr>
          </a:p>
        </p:txBody>
      </p:sp>
      <p:sp>
        <p:nvSpPr>
          <p:cNvPr id="364556" name="직사각형 8"/>
          <p:cNvSpPr/>
          <p:nvPr/>
        </p:nvSpPr>
        <p:spPr>
          <a:xfrm>
            <a:off x="1415445" y="493573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예측한 답 </a:t>
            </a:r>
            <a:r>
              <a:rPr lang="en-US" altLang="ko-KR" sz="1600" b="0" spc="5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sad</a:t>
            </a:r>
            <a:endParaRPr lang="en-US" altLang="ko-KR" sz="1600" b="0" spc="5" dirty="0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4557" name="직사각형 9"/>
          <p:cNvSpPr/>
          <p:nvPr/>
        </p:nvSpPr>
        <p:spPr>
          <a:xfrm>
            <a:off x="1415445" y="534290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neutral</a:t>
            </a:r>
            <a:endParaRPr lang="en-US" altLang="ko-KR" sz="1600" b="0" spc="5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4558" name="직사각형 10"/>
          <p:cNvSpPr/>
          <p:nvPr/>
        </p:nvSpPr>
        <p:spPr>
          <a:xfrm>
            <a:off x="5106704" y="493573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예측한 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neutral</a:t>
            </a:r>
            <a:endParaRPr lang="en-US" altLang="ko-KR" sz="1600" b="0" spc="5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4559" name="직사각형 11"/>
          <p:cNvSpPr/>
          <p:nvPr/>
        </p:nvSpPr>
        <p:spPr>
          <a:xfrm>
            <a:off x="5106704" y="534290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angry</a:t>
            </a:r>
            <a:endParaRPr lang="en-US" altLang="ko-KR" sz="1600" b="0" spc="5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4560" name="직사각형 12"/>
          <p:cNvSpPr/>
          <p:nvPr/>
        </p:nvSpPr>
        <p:spPr>
          <a:xfrm>
            <a:off x="8693067" y="493573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예측한 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angry</a:t>
            </a:r>
            <a:endParaRPr lang="en-US" altLang="ko-KR" sz="1600" b="0" spc="5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4561" name="직사각형 13"/>
          <p:cNvSpPr/>
          <p:nvPr/>
        </p:nvSpPr>
        <p:spPr>
          <a:xfrm>
            <a:off x="8693067" y="534290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sad</a:t>
            </a:r>
            <a:endParaRPr lang="en-US" altLang="ko-KR" sz="1600" b="0" spc="5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71414" y="599305"/>
            <a:ext cx="4770322" cy="5393638"/>
            <a:chOff x="3594985" y="662607"/>
            <a:chExt cx="4770322" cy="5393638"/>
          </a:xfrm>
        </p:grpSpPr>
        <p:sp>
          <p:nvSpPr>
            <p:cNvPr id="5" name="직사각형 4"/>
            <p:cNvSpPr/>
            <p:nvPr/>
          </p:nvSpPr>
          <p:spPr>
            <a:xfrm>
              <a:off x="4756785" y="1578206"/>
              <a:ext cx="2440305" cy="9059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5400" b="1" spc="5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견고딕"/>
                  <a:ea typeface="HY견고딕"/>
                </a:rPr>
                <a:t>Human</a:t>
              </a:r>
              <a:endParaRPr lang="en-US" altLang="ko-KR" sz="5400" b="1" spc="5" dirty="0">
                <a:solidFill>
                  <a:srgbClr val="FF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견고딕"/>
                <a:ea typeface="HY견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90110" y="3706652"/>
              <a:ext cx="2602230" cy="130159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8000" b="1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견고딕"/>
                  <a:ea typeface="HY견고딕"/>
                </a:rPr>
                <a:t>59 %</a:t>
              </a:r>
              <a:endParaRPr lang="en-US" altLang="ko-KR" sz="8000" b="1" spc="5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/>
                <a:ea typeface="HY견고딕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601405" y="675861"/>
              <a:ext cx="4763902" cy="5367131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594985" y="671446"/>
              <a:ext cx="4763903" cy="35780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601405" y="662608"/>
              <a:ext cx="318052" cy="5367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47255" y="662607"/>
              <a:ext cx="318052" cy="5367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601404" y="5698437"/>
              <a:ext cx="4763903" cy="35780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34" y="1225470"/>
            <a:ext cx="4171950" cy="4114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989724" y="1622744"/>
            <a:ext cx="3376498" cy="34325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88~98%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6563375" y="1550718"/>
            <a:ext cx="3550483" cy="357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/>
              <a:t>Validation</a:t>
            </a:r>
          </a:p>
          <a:p>
            <a:pPr algn="ctr"/>
            <a:r>
              <a:rPr lang="en-US" altLang="ko-KR" sz="3600" b="1" dirty="0"/>
              <a:t>Data</a:t>
            </a:r>
          </a:p>
          <a:p>
            <a:pPr algn="ctr"/>
            <a:r>
              <a:rPr lang="en-US" altLang="ko-KR" sz="3600" b="1" dirty="0"/>
              <a:t>10~68%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5791" y="5379254"/>
            <a:ext cx="284502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3500</a:t>
            </a:r>
            <a:endParaRPr lang="ko-KR" alt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62075" y="5379254"/>
            <a:ext cx="284502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28000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210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" y="-191713"/>
            <a:ext cx="12190413" cy="685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268" y="127751"/>
            <a:ext cx="2034266" cy="461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1425" y="2852169"/>
            <a:ext cx="9358781" cy="76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400" b="1" dirty="0" smtClean="0">
                <a:latin typeface="+mj-ea"/>
                <a:ea typeface="+mj-ea"/>
              </a:rPr>
              <a:t>데이터의 중요함</a:t>
            </a:r>
            <a:endParaRPr lang="ko-KR" altLang="en-US" sz="4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2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6" name="그림 36659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308" name="그림 35430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4309" name="TextBox 354308"/>
          <p:cNvSpPr txBox="1"/>
          <p:nvPr/>
        </p:nvSpPr>
        <p:spPr>
          <a:xfrm>
            <a:off x="5052127" y="4704331"/>
            <a:ext cx="2068763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Concept</a:t>
            </a:r>
            <a:endParaRPr lang="ko-KR" altLang="ko-KR" sz="3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6" name="TextBox 356355"/>
          <p:cNvSpPr txBox="1"/>
          <p:nvPr/>
        </p:nvSpPr>
        <p:spPr>
          <a:xfrm>
            <a:off x="732165" y="3036703"/>
            <a:ext cx="891016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Happy</a:t>
            </a:r>
            <a:endParaRPr lang="ko-KR" altLang="ko-KR" sz="1900" b="1" i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59" name="TextBox 356358"/>
          <p:cNvSpPr txBox="1"/>
          <p:nvPr/>
        </p:nvSpPr>
        <p:spPr>
          <a:xfrm>
            <a:off x="4477974" y="5800430"/>
            <a:ext cx="994255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 dirty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Neutral</a:t>
            </a:r>
            <a:endParaRPr lang="ko-KR" altLang="ko-KR" sz="1900" b="1" i="0" dirty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0" name="TextBox 356359"/>
          <p:cNvSpPr txBox="1"/>
          <p:nvPr/>
        </p:nvSpPr>
        <p:spPr>
          <a:xfrm>
            <a:off x="2649461" y="5833538"/>
            <a:ext cx="994255" cy="36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Neutral</a:t>
            </a:r>
            <a:endParaRPr lang="ko-KR" altLang="ko-KR" sz="1900" b="1" i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1" name="TextBox 356360"/>
          <p:cNvSpPr txBox="1"/>
          <p:nvPr/>
        </p:nvSpPr>
        <p:spPr>
          <a:xfrm>
            <a:off x="678962" y="5782730"/>
            <a:ext cx="870358" cy="36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 dirty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Sad</a:t>
            </a:r>
            <a:endParaRPr lang="ko-KR" altLang="ko-KR" sz="1900" b="1" i="0" dirty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2" name="TextBox 356361"/>
          <p:cNvSpPr txBox="1"/>
          <p:nvPr/>
        </p:nvSpPr>
        <p:spPr>
          <a:xfrm>
            <a:off x="8171411" y="3074783"/>
            <a:ext cx="890960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Happy</a:t>
            </a:r>
            <a:endParaRPr lang="ko-KR" altLang="ko-KR" sz="1900" b="1" i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3" name="TextBox 356362"/>
          <p:cNvSpPr txBox="1"/>
          <p:nvPr/>
        </p:nvSpPr>
        <p:spPr>
          <a:xfrm>
            <a:off x="6290941" y="3071600"/>
            <a:ext cx="1146685" cy="36851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Surprise</a:t>
            </a:r>
            <a:endParaRPr lang="ko-KR" altLang="ko-KR" sz="1900" b="1" i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4" name="TextBox 356363"/>
          <p:cNvSpPr txBox="1"/>
          <p:nvPr/>
        </p:nvSpPr>
        <p:spPr>
          <a:xfrm>
            <a:off x="4529622" y="3039830"/>
            <a:ext cx="890960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 dirty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Happy</a:t>
            </a:r>
            <a:endParaRPr lang="ko-KR" altLang="ko-KR" sz="1900" b="1" i="0" dirty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5" name="TextBox 356364"/>
          <p:cNvSpPr txBox="1"/>
          <p:nvPr/>
        </p:nvSpPr>
        <p:spPr>
          <a:xfrm>
            <a:off x="2881035" y="3071600"/>
            <a:ext cx="778228" cy="36851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 dirty="0" smtClean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Fe</a:t>
            </a:r>
            <a:r>
              <a:rPr lang="en-US" altLang="ko-KR" sz="1900" b="1" i="0" dirty="0" smtClean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a</a:t>
            </a:r>
            <a:r>
              <a:rPr lang="ko-KR" sz="1900" b="1" i="0" dirty="0" smtClean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r</a:t>
            </a:r>
            <a:endParaRPr lang="ko-KR" altLang="ko-KR" sz="1900" b="1" i="0" dirty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6" name="TextBox 356365"/>
          <p:cNvSpPr txBox="1"/>
          <p:nvPr/>
        </p:nvSpPr>
        <p:spPr>
          <a:xfrm>
            <a:off x="9748474" y="505028"/>
            <a:ext cx="2174274" cy="2750827"/>
          </a:xfrm>
          <a:prstGeom prst="rect">
            <a:avLst/>
          </a:prstGeom>
          <a:solidFill>
            <a:srgbClr val="D0CECE"/>
          </a:solidFill>
          <a:ln w="28587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&lt; </a:t>
            </a:r>
            <a:r>
              <a:rPr lang="ko-KR" altLang="en-US" sz="2000" b="1" dirty="0" err="1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정답열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 </a:t>
            </a:r>
            <a:r>
              <a:rPr lang="ko-KR" sz="2000" b="1" i="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&gt;</a:t>
            </a:r>
            <a:endParaRPr lang="ko-KR" sz="2000" b="1" i="0" dirty="0">
              <a:solidFill>
                <a:srgbClr val="000000">
                  <a:alpha val="100000"/>
                </a:srgbClr>
              </a:solidFill>
              <a:latin typeface="맑은 고딕"/>
              <a:ea typeface="함초롬돋움"/>
              <a:sym typeface="Wingdings"/>
            </a:endParaRP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Angry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2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Disgust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3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Fear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4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Happy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5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Sad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6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Surprise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7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Neutral</a:t>
            </a:r>
            <a:endParaRPr lang="ko-KR" altLang="ko-KR" sz="2000" b="1" i="0" dirty="0">
              <a:solidFill>
                <a:srgbClr val="000000">
                  <a:alpha val="100000"/>
                </a:srgbClr>
              </a:solidFill>
              <a:latin typeface="맑은 고딕"/>
              <a:ea typeface="함초롬돋움"/>
              <a:sym typeface="Wingdings"/>
            </a:endParaRPr>
          </a:p>
        </p:txBody>
      </p:sp>
      <p:sp>
        <p:nvSpPr>
          <p:cNvPr id="356367" name="TextBox 356366"/>
          <p:cNvSpPr txBox="1"/>
          <p:nvPr/>
        </p:nvSpPr>
        <p:spPr>
          <a:xfrm>
            <a:off x="3670984" y="257287"/>
            <a:ext cx="4331635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&lt; </a:t>
            </a:r>
            <a:r>
              <a:rPr lang="en-US" altLang="ko-KR" sz="2800" b="1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FER 2013 Challenge </a:t>
            </a:r>
            <a:r>
              <a:rPr lang="ko-KR" sz="2800" b="1" i="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&gt;</a:t>
            </a:r>
            <a:endParaRPr lang="ko-KR" altLang="ko-KR" sz="2800" b="1" i="0" dirty="0">
              <a:solidFill>
                <a:srgbClr val="000000">
                  <a:alpha val="100000"/>
                </a:srgbClr>
              </a:solidFill>
              <a:latin typeface="맑은 고딕"/>
              <a:ea typeface="함초롬돋움"/>
              <a:sym typeface="Wingdings"/>
            </a:endParaRPr>
          </a:p>
        </p:txBody>
      </p:sp>
      <p:pic>
        <p:nvPicPr>
          <p:cNvPr id="356368" name="그림 35636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31939" y="1221337"/>
            <a:ext cx="1693032" cy="172005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2" name="그림 35637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317212" y="1248361"/>
            <a:ext cx="1678738" cy="166600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3" name="그림 35637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173841" y="1248361"/>
            <a:ext cx="1721619" cy="17073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4" name="그림 35637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997137" y="1248361"/>
            <a:ext cx="1678738" cy="16803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5" name="그림 356374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777495" y="1213408"/>
            <a:ext cx="1678794" cy="173591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6" name="그림 35637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308130" y="3856195"/>
            <a:ext cx="1693087" cy="1734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7" name="그림 35637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290188" y="3856195"/>
            <a:ext cx="1705762" cy="16930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8" name="그림 356377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4115182" y="3891148"/>
            <a:ext cx="1721619" cy="16644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TextBox 1"/>
          <p:cNvSpPr txBox="1"/>
          <p:nvPr/>
        </p:nvSpPr>
        <p:spPr>
          <a:xfrm>
            <a:off x="341733" y="713493"/>
            <a:ext cx="30630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48 * 48 greyscale image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6171919" y="3878842"/>
            <a:ext cx="5780904" cy="21696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11494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80" name="그림 35737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7381" name="TextBox 357380"/>
          <p:cNvSpPr txBox="1"/>
          <p:nvPr/>
        </p:nvSpPr>
        <p:spPr>
          <a:xfrm>
            <a:off x="3853013" y="4570885"/>
            <a:ext cx="4620427" cy="64009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 dirty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Data preprocessing</a:t>
            </a:r>
            <a:endParaRPr lang="ko-KR" altLang="ko-KR" sz="3600" b="0" i="0" dirty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2" y="-12321"/>
            <a:ext cx="5791200" cy="6743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84" y="115804"/>
            <a:ext cx="48577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28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04" name="그림 35840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406" name="TextBox 358405"/>
          <p:cNvSpPr txBox="1"/>
          <p:nvPr/>
        </p:nvSpPr>
        <p:spPr>
          <a:xfrm>
            <a:off x="6290941" y="1022787"/>
            <a:ext cx="2515874" cy="2992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PIL = 이미지 처리 라이브러리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58407" name="TextBox 358406"/>
          <p:cNvSpPr txBox="1"/>
          <p:nvPr/>
        </p:nvSpPr>
        <p:spPr>
          <a:xfrm>
            <a:off x="6284575" y="2356911"/>
            <a:ext cx="2345801" cy="51773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이미지 색조 및 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이미지 사이즈 전처리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pic>
        <p:nvPicPr>
          <p:cNvPr id="358408" name="그림 35840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966233" y="989453"/>
            <a:ext cx="4297683" cy="332414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409" name="직사각형 358408"/>
          <p:cNvSpPr/>
          <p:nvPr/>
        </p:nvSpPr>
        <p:spPr>
          <a:xfrm>
            <a:off x="1978907" y="1019660"/>
            <a:ext cx="1864613" cy="204859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0" name="직사각형 358409"/>
          <p:cNvSpPr/>
          <p:nvPr/>
        </p:nvSpPr>
        <p:spPr>
          <a:xfrm>
            <a:off x="2301355" y="2584048"/>
            <a:ext cx="2082146" cy="177890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1" name="직사각형 358410"/>
          <p:cNvSpPr/>
          <p:nvPr/>
        </p:nvSpPr>
        <p:spPr>
          <a:xfrm>
            <a:off x="2301355" y="2383935"/>
            <a:ext cx="2734915" cy="204859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2" name="직사각형 358411"/>
          <p:cNvSpPr/>
          <p:nvPr/>
        </p:nvSpPr>
        <p:spPr>
          <a:xfrm>
            <a:off x="2287061" y="3076402"/>
            <a:ext cx="2747589" cy="19056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3" name="직사각형 358412"/>
          <p:cNvSpPr/>
          <p:nvPr/>
        </p:nvSpPr>
        <p:spPr>
          <a:xfrm>
            <a:off x="1990018" y="3935593"/>
            <a:ext cx="2749208" cy="190621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4" name="TextBox 358413"/>
          <p:cNvSpPr txBox="1"/>
          <p:nvPr/>
        </p:nvSpPr>
        <p:spPr>
          <a:xfrm>
            <a:off x="6300489" y="3767250"/>
            <a:ext cx="2345800" cy="517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행렬구조의 이미지 데이터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Reshape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pic>
        <p:nvPicPr>
          <p:cNvPr id="358415" name="그림 35841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7645" y="4945706"/>
            <a:ext cx="2649152" cy="9942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416" name="오른쪽 화살표 358415"/>
          <p:cNvSpPr/>
          <p:nvPr/>
        </p:nvSpPr>
        <p:spPr>
          <a:xfrm>
            <a:off x="3270150" y="5338003"/>
            <a:ext cx="490734" cy="341487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420" name="TextBox 358419"/>
          <p:cNvSpPr txBox="1"/>
          <p:nvPr/>
        </p:nvSpPr>
        <p:spPr>
          <a:xfrm>
            <a:off x="851262" y="5993954"/>
            <a:ext cx="1753445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픽셀의 행렬데이터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8421" name="TextBox 358420"/>
          <p:cNvSpPr txBox="1"/>
          <p:nvPr/>
        </p:nvSpPr>
        <p:spPr>
          <a:xfrm>
            <a:off x="3953069" y="6062240"/>
            <a:ext cx="1831224" cy="3398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이미지 형태로 변환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8422" name="오른쪽 화살표 358421"/>
          <p:cNvSpPr/>
          <p:nvPr/>
        </p:nvSpPr>
        <p:spPr>
          <a:xfrm>
            <a:off x="5851016" y="5328455"/>
            <a:ext cx="489171" cy="339924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423" name="TextBox 358422"/>
          <p:cNvSpPr txBox="1"/>
          <p:nvPr/>
        </p:nvSpPr>
        <p:spPr>
          <a:xfrm>
            <a:off x="6678492" y="6079717"/>
            <a:ext cx="1573880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흑백사진 변환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8424" name="오른쪽 화살표 358423"/>
          <p:cNvSpPr/>
          <p:nvPr/>
        </p:nvSpPr>
        <p:spPr>
          <a:xfrm>
            <a:off x="8425517" y="5330074"/>
            <a:ext cx="489171" cy="339868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425" name="TextBox 358424"/>
          <p:cNvSpPr txBox="1"/>
          <p:nvPr/>
        </p:nvSpPr>
        <p:spPr>
          <a:xfrm>
            <a:off x="9643671" y="5995517"/>
            <a:ext cx="1573936" cy="3398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픽셀 행렬데이터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58426" name="그림 358425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865875" y="4786910"/>
            <a:ext cx="1178455" cy="117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27" name="그림 35842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13238" y="4880602"/>
            <a:ext cx="2649152" cy="99419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28" name="그림 35842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250056" y="4780545"/>
            <a:ext cx="1132447" cy="113239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직사각형 1"/>
          <p:cNvSpPr/>
          <p:nvPr/>
        </p:nvSpPr>
        <p:spPr>
          <a:xfrm>
            <a:off x="680054" y="294995"/>
            <a:ext cx="3080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4393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ko-KR" sz="2000" b="1" dirty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Data preprocessing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428" name="그림 35942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9429" name="TextBox 359428"/>
          <p:cNvSpPr txBox="1"/>
          <p:nvPr/>
        </p:nvSpPr>
        <p:spPr>
          <a:xfrm>
            <a:off x="4917118" y="4520075"/>
            <a:ext cx="235691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Algorithm</a:t>
            </a:r>
            <a:endParaRPr lang="ko-KR" altLang="ko-KR" sz="3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2626" y="272817"/>
            <a:ext cx="4893276" cy="574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/>
              <a:t>KMEANS</a:t>
            </a:r>
            <a:endParaRPr lang="ko-KR" altLang="en-US" sz="32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050" t="31760" r="36190" b="20120"/>
          <a:stretch>
            <a:fillRect/>
          </a:stretch>
        </p:blipFill>
        <p:spPr>
          <a:xfrm>
            <a:off x="4474621" y="529831"/>
            <a:ext cx="7271658" cy="49493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427687" y="17556"/>
            <a:ext cx="3660174" cy="35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 </a:t>
            </a:r>
            <a:r>
              <a:rPr lang="en-US" altLang="ko-KR" b="1" dirty="0" err="1"/>
              <a:t>n_clusters</a:t>
            </a:r>
            <a:r>
              <a:rPr lang="en-US" altLang="ko-KR" b="1" dirty="0"/>
              <a:t>=7 (7</a:t>
            </a:r>
            <a:r>
              <a:rPr lang="ko-KR" altLang="en-US" b="1" dirty="0"/>
              <a:t>개의 감정상태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7423684" y="378798"/>
            <a:ext cx="406943" cy="55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1077" y="2167126"/>
            <a:ext cx="2862648" cy="2292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8064" y="4556015"/>
            <a:ext cx="3088674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00" b="1"/>
              <a:t>KMEANS </a:t>
            </a:r>
            <a:r>
              <a:rPr lang="ko-KR" altLang="en-US" sz="1000" b="1"/>
              <a:t>예시 그래프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9428" t="11497" b="-748"/>
          <a:stretch/>
        </p:blipFill>
        <p:spPr>
          <a:xfrm>
            <a:off x="4474621" y="5589779"/>
            <a:ext cx="5189250" cy="9181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89769" y="6256695"/>
            <a:ext cx="1979378" cy="25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351</Words>
  <Application>Microsoft Office PowerPoint</Application>
  <PresentationFormat>사용자 지정</PresentationFormat>
  <Paragraphs>137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28</vt:i4>
      </vt:variant>
    </vt:vector>
  </HeadingPairs>
  <TitlesOfParts>
    <vt:vector size="43" baseType="lpstr">
      <vt:lpstr>Arial Unicode MS</vt:lpstr>
      <vt:lpstr>HNC_GO_B_HINT_GS</vt:lpstr>
      <vt:lpstr>HY견고딕</vt:lpstr>
      <vt:lpstr>맑은 고딕</vt:lpstr>
      <vt:lpstr>-윤고딕320</vt:lpstr>
      <vt:lpstr>-윤고딕330</vt:lpstr>
      <vt:lpstr>-윤고딕350</vt:lpstr>
      <vt:lpstr>-윤고딕360</vt:lpstr>
      <vt:lpstr>함초롬돋움</vt:lpstr>
      <vt:lpstr>Arial</vt:lpstr>
      <vt:lpstr>Wingdings</vt:lpstr>
      <vt:lpstr/>
      <vt:lpstr/>
      <vt:lpstr/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WonJun Kim</dc:creator>
  <cp:lastModifiedBy>student</cp:lastModifiedBy>
  <cp:revision>19</cp:revision>
  <dcterms:created xsi:type="dcterms:W3CDTF">2017-06-01T16:58:03Z</dcterms:created>
  <dcterms:modified xsi:type="dcterms:W3CDTF">2020-01-03T07:20:40Z</dcterms:modified>
</cp:coreProperties>
</file>